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90" r:id="rId3"/>
    <p:sldId id="257" r:id="rId4"/>
    <p:sldId id="278" r:id="rId5"/>
    <p:sldId id="279" r:id="rId6"/>
    <p:sldId id="286" r:id="rId7"/>
    <p:sldId id="280" r:id="rId8"/>
    <p:sldId id="281" r:id="rId9"/>
    <p:sldId id="282" r:id="rId10"/>
    <p:sldId id="283" r:id="rId11"/>
    <p:sldId id="284" r:id="rId12"/>
    <p:sldId id="287" r:id="rId13"/>
    <p:sldId id="288" r:id="rId14"/>
    <p:sldId id="289" r:id="rId15"/>
    <p:sldId id="277" r:id="rId16"/>
    <p:sldId id="261" r:id="rId17"/>
    <p:sldId id="260" r:id="rId18"/>
    <p:sldId id="259" r:id="rId19"/>
    <p:sldId id="262" r:id="rId20"/>
    <p:sldId id="263" r:id="rId21"/>
    <p:sldId id="264" r:id="rId22"/>
    <p:sldId id="265" r:id="rId23"/>
    <p:sldId id="266" r:id="rId24"/>
    <p:sldId id="267" r:id="rId25"/>
    <p:sldId id="258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91" r:id="rId36"/>
    <p:sldId id="297" r:id="rId37"/>
    <p:sldId id="301" r:id="rId38"/>
    <p:sldId id="303" r:id="rId39"/>
    <p:sldId id="299" r:id="rId40"/>
    <p:sldId id="300" r:id="rId41"/>
    <p:sldId id="292" r:id="rId42"/>
    <p:sldId id="293" r:id="rId43"/>
    <p:sldId id="294" r:id="rId44"/>
    <p:sldId id="296" r:id="rId45"/>
    <p:sldId id="295" r:id="rId46"/>
    <p:sldId id="298" r:id="rId47"/>
    <p:sldId id="302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70" d="100"/>
          <a:sy n="170" d="100"/>
        </p:scale>
        <p:origin x="1540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11B4F-C434-408D-B231-0CFC53AAE27D}" type="datetimeFigureOut">
              <a:rPr lang="en-GB" smtClean="0"/>
              <a:t>04/10/2021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D57C1-5B35-4D0F-A192-B7B7FAB8B4CF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45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D57C1-5B35-4D0F-A192-B7B7FAB8B4C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792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B82A-EC31-47E7-BE24-4E7D42A3BA66}" type="datetime1">
              <a:rPr lang="en-GB" smtClean="0"/>
              <a:t>04/10/2021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794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856D-1BF3-49A5-8C24-7D2520221CB2}" type="datetime1">
              <a:rPr lang="en-GB" smtClean="0"/>
              <a:t>04/10/2021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026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706E-B2B1-4C2C-A3BC-CF5A34C8F642}" type="datetime1">
              <a:rPr lang="en-GB" smtClean="0"/>
              <a:t>04/10/2021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277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07D2-13C8-437F-A2AC-6C011185F0BB}" type="datetime1">
              <a:rPr lang="en-GB" smtClean="0"/>
              <a:t>04/10/2021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30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5523-CF01-48B1-91DE-FC62D6C44A17}" type="datetime1">
              <a:rPr lang="en-GB" smtClean="0"/>
              <a:t>04/10/2021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811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02FA-9F2E-4929-A80C-07B9E9D5756C}" type="datetime1">
              <a:rPr lang="en-GB" smtClean="0"/>
              <a:t>04/10/2021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104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B8E2-FAD1-4D66-9384-234475032567}" type="datetime1">
              <a:rPr lang="en-GB" smtClean="0"/>
              <a:t>04/10/2021</a:t>
            </a:fld>
            <a:endParaRPr lang="en-GB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960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78F72-B858-42F2-9C44-71E51F0ADC57}" type="datetime1">
              <a:rPr lang="en-GB" smtClean="0"/>
              <a:t>04/10/2021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32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D1E8-723B-4F87-9421-A04048659077}" type="datetime1">
              <a:rPr lang="en-GB" smtClean="0"/>
              <a:t>04/10/2021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118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924CE-1E25-43A8-8836-CD2EF7334DD0}" type="datetime1">
              <a:rPr lang="en-GB" smtClean="0"/>
              <a:t>04/10/2021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614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CE39-BB1B-4B1A-B319-A009B7A12748}" type="datetime1">
              <a:rPr lang="en-GB" smtClean="0"/>
              <a:t>04/10/2021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96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5B31A-A190-4836-A68D-4D57D64FB2F0}" type="datetime1">
              <a:rPr lang="en-GB" smtClean="0"/>
              <a:t>04/10/2021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984F1-3D5F-407B-830F-298FA96F4F0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29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390/s19112552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09/ACCESS.2019.2937521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738" y="963169"/>
            <a:ext cx="7315262" cy="1499616"/>
          </a:xfrm>
        </p:spPr>
        <p:txBody>
          <a:bodyPr>
            <a:normAutofit/>
          </a:bodyPr>
          <a:lstStyle/>
          <a:p>
            <a:r>
              <a:rPr lang="en-US" sz="4400" smtClean="0"/>
              <a:t>Practical </a:t>
            </a:r>
            <a:r>
              <a:rPr lang="en-US" sz="4400" dirty="0" smtClean="0"/>
              <a:t>Applications of Distributed </a:t>
            </a:r>
            <a:r>
              <a:rPr lang="en-US" sz="4400" dirty="0" err="1" smtClean="0"/>
              <a:t>IoT</a:t>
            </a:r>
            <a:r>
              <a:rPr lang="en-US" sz="4400" dirty="0" smtClean="0"/>
              <a:t> Systems</a:t>
            </a:r>
            <a:endParaRPr lang="en-GB" sz="4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1041" y="2769326"/>
            <a:ext cx="8649350" cy="2755392"/>
          </a:xfrm>
        </p:spPr>
        <p:txBody>
          <a:bodyPr>
            <a:normAutofit/>
          </a:bodyPr>
          <a:lstStyle/>
          <a:p>
            <a:endParaRPr lang="en-US" b="1" dirty="0" smtClean="0"/>
          </a:p>
          <a:p>
            <a:r>
              <a:rPr lang="en-US" dirty="0" err="1" smtClean="0"/>
              <a:t>Iván</a:t>
            </a:r>
            <a:r>
              <a:rPr lang="en-US" dirty="0" smtClean="0"/>
              <a:t> García-Magariño</a:t>
            </a:r>
          </a:p>
          <a:p>
            <a:r>
              <a:rPr lang="en-US" dirty="0" smtClean="0"/>
              <a:t>Department of Software Engineering and Artificial Intelligence</a:t>
            </a:r>
          </a:p>
          <a:p>
            <a:r>
              <a:rPr lang="en-US" dirty="0" err="1" smtClean="0"/>
              <a:t>Complutense</a:t>
            </a:r>
            <a:r>
              <a:rPr lang="en-US" dirty="0" smtClean="0"/>
              <a:t> University of Madrid, Spain</a:t>
            </a:r>
          </a:p>
          <a:p>
            <a:r>
              <a:rPr lang="en-US" dirty="0" smtClean="0"/>
              <a:t>igarciam@ucm.es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56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7" y="268224"/>
            <a:ext cx="6931096" cy="5908739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10</a:t>
            </a:fld>
            <a:endParaRPr lang="en-GB"/>
          </a:p>
        </p:txBody>
      </p:sp>
      <p:sp>
        <p:nvSpPr>
          <p:cNvPr id="6" name="CuadroTexto 5"/>
          <p:cNvSpPr txBox="1"/>
          <p:nvPr/>
        </p:nvSpPr>
        <p:spPr>
          <a:xfrm>
            <a:off x="7124112" y="1011936"/>
            <a:ext cx="1934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Presence</a:t>
            </a:r>
          </a:p>
          <a:p>
            <a:r>
              <a:rPr lang="en-GB" sz="2400" b="1" dirty="0" smtClean="0"/>
              <a:t>Sensors in</a:t>
            </a:r>
          </a:p>
          <a:p>
            <a:r>
              <a:rPr lang="en-GB" sz="2400" b="1" dirty="0" smtClean="0"/>
              <a:t>simulations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31402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Modelling avatar </a:t>
            </a:r>
            <a:r>
              <a:rPr lang="en-GB" dirty="0" err="1" smtClean="0"/>
              <a:t>behaviors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59" y="1825625"/>
            <a:ext cx="6643881" cy="4351338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00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49590" cy="1536826"/>
          </a:xfrm>
        </p:spPr>
        <p:txBody>
          <a:bodyPr>
            <a:normAutofit/>
          </a:bodyPr>
          <a:lstStyle/>
          <a:p>
            <a:r>
              <a:rPr lang="en-GB" dirty="0" smtClean="0"/>
              <a:t>Example of information transmitted to ports in simulations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3" y="1901952"/>
            <a:ext cx="7174008" cy="4242816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95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of analysing each simulation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09153"/>
            <a:ext cx="7886700" cy="2233561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07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 of the analysis of simulated navigation patterns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2633472"/>
            <a:ext cx="7003542" cy="1364327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07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case Study: A smart cupboard</a:t>
            </a:r>
            <a:endParaRPr lang="en-GB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International collaboration between:</a:t>
            </a:r>
          </a:p>
          <a:p>
            <a:pPr lvl="1"/>
            <a:r>
              <a:rPr lang="en-GB" dirty="0" smtClean="0"/>
              <a:t>University </a:t>
            </a:r>
            <a:r>
              <a:rPr lang="en-GB" dirty="0" err="1" smtClean="0"/>
              <a:t>Complutense</a:t>
            </a:r>
            <a:r>
              <a:rPr lang="en-GB" dirty="0" smtClean="0"/>
              <a:t> of Madrid, Madrid, Spain</a:t>
            </a:r>
          </a:p>
          <a:p>
            <a:pPr lvl="1"/>
            <a:r>
              <a:rPr lang="en-GB" dirty="0" smtClean="0"/>
              <a:t>Edison </a:t>
            </a:r>
            <a:r>
              <a:rPr lang="en-GB" dirty="0" err="1" smtClean="0"/>
              <a:t>Desarrollos</a:t>
            </a:r>
            <a:r>
              <a:rPr lang="en-GB" dirty="0" smtClean="0"/>
              <a:t> Company, </a:t>
            </a:r>
            <a:r>
              <a:rPr lang="en-GB" dirty="0" err="1" smtClean="0"/>
              <a:t>Teruel</a:t>
            </a:r>
            <a:r>
              <a:rPr lang="en-GB" dirty="0" smtClean="0"/>
              <a:t>, Spain</a:t>
            </a:r>
          </a:p>
          <a:p>
            <a:pPr lvl="1"/>
            <a:r>
              <a:rPr lang="en-GB" b="1" dirty="0" smtClean="0"/>
              <a:t>Harvard University</a:t>
            </a:r>
            <a:r>
              <a:rPr lang="en-GB" dirty="0" smtClean="0"/>
              <a:t>, Boston, United States of America</a:t>
            </a:r>
          </a:p>
          <a:p>
            <a:pPr lvl="1"/>
            <a:r>
              <a:rPr lang="en-GB" dirty="0" smtClean="0"/>
              <a:t>Massachusetts General Hospital, United States of America</a:t>
            </a:r>
          </a:p>
          <a:p>
            <a:pPr lvl="1"/>
            <a:r>
              <a:rPr lang="en-GB" dirty="0" smtClean="0"/>
              <a:t>University of Zaragoza, </a:t>
            </a:r>
            <a:r>
              <a:rPr lang="en-GB" dirty="0" err="1" smtClean="0"/>
              <a:t>Teruel</a:t>
            </a:r>
            <a:r>
              <a:rPr lang="en-GB" dirty="0" smtClean="0"/>
              <a:t>, Spain</a:t>
            </a:r>
          </a:p>
          <a:p>
            <a:r>
              <a:rPr lang="en-GB" dirty="0" smtClean="0"/>
              <a:t>Publication in international journal with impact:</a:t>
            </a:r>
          </a:p>
          <a:p>
            <a:pPr lvl="1"/>
            <a:r>
              <a:rPr lang="es-ES" dirty="0"/>
              <a:t>González-Landero, F., García-Magariño, I., </a:t>
            </a:r>
            <a:r>
              <a:rPr lang="es-ES" dirty="0" err="1"/>
              <a:t>Amariglio</a:t>
            </a:r>
            <a:r>
              <a:rPr lang="es-ES" dirty="0"/>
              <a:t>, R., &amp; </a:t>
            </a:r>
            <a:r>
              <a:rPr lang="es-ES" dirty="0" err="1"/>
              <a:t>Lacuesta</a:t>
            </a:r>
            <a:r>
              <a:rPr lang="es-ES" dirty="0"/>
              <a:t>, R. (2019). </a:t>
            </a:r>
            <a:r>
              <a:rPr lang="es-ES" dirty="0">
                <a:hlinkClick r:id="rId2"/>
              </a:rPr>
              <a:t>Smart </a:t>
            </a:r>
            <a:r>
              <a:rPr lang="es-ES" dirty="0" err="1">
                <a:hlinkClick r:id="rId2"/>
              </a:rPr>
              <a:t>Cupboard</a:t>
            </a:r>
            <a:r>
              <a:rPr lang="es-ES" dirty="0">
                <a:hlinkClick r:id="rId2"/>
              </a:rPr>
              <a:t> </a:t>
            </a:r>
            <a:r>
              <a:rPr lang="es-ES" dirty="0" err="1">
                <a:hlinkClick r:id="rId2"/>
              </a:rPr>
              <a:t>for</a:t>
            </a:r>
            <a:r>
              <a:rPr lang="es-ES" dirty="0">
                <a:hlinkClick r:id="rId2"/>
              </a:rPr>
              <a:t> </a:t>
            </a:r>
            <a:r>
              <a:rPr lang="es-ES" dirty="0" err="1">
                <a:hlinkClick r:id="rId2"/>
              </a:rPr>
              <a:t>Assessing</a:t>
            </a:r>
            <a:r>
              <a:rPr lang="es-ES" dirty="0">
                <a:hlinkClick r:id="rId2"/>
              </a:rPr>
              <a:t> </a:t>
            </a:r>
            <a:r>
              <a:rPr lang="es-ES" dirty="0" err="1">
                <a:hlinkClick r:id="rId2"/>
              </a:rPr>
              <a:t>Memory</a:t>
            </a:r>
            <a:r>
              <a:rPr lang="es-ES" dirty="0">
                <a:hlinkClick r:id="rId2"/>
              </a:rPr>
              <a:t> in Home </a:t>
            </a:r>
            <a:r>
              <a:rPr lang="es-ES" dirty="0" err="1">
                <a:hlinkClick r:id="rId2"/>
              </a:rPr>
              <a:t>Environment</a:t>
            </a:r>
            <a:r>
              <a:rPr lang="es-ES" dirty="0"/>
              <a:t>. </a:t>
            </a:r>
            <a:r>
              <a:rPr lang="es-ES" dirty="0" err="1"/>
              <a:t>Sensors</a:t>
            </a:r>
            <a:r>
              <a:rPr lang="es-ES" dirty="0"/>
              <a:t>, 19(11), 2552</a:t>
            </a:r>
            <a:r>
              <a:rPr lang="es-ES" dirty="0" smtClean="0"/>
              <a:t>.</a:t>
            </a:r>
          </a:p>
          <a:p>
            <a:r>
              <a:rPr lang="es-ES" dirty="0" err="1" smtClean="0"/>
              <a:t>Available</a:t>
            </a:r>
            <a:r>
              <a:rPr lang="es-ES" dirty="0" smtClean="0"/>
              <a:t> in </a:t>
            </a:r>
            <a:r>
              <a:rPr lang="es-ES" dirty="0" err="1" smtClean="0"/>
              <a:t>TeleMadrid</a:t>
            </a:r>
            <a:r>
              <a:rPr lang="es-ES" dirty="0" smtClean="0"/>
              <a:t> </a:t>
            </a:r>
            <a:r>
              <a:rPr lang="es-ES" dirty="0" err="1" smtClean="0"/>
              <a:t>television</a:t>
            </a:r>
            <a:r>
              <a:rPr lang="es-ES" dirty="0" smtClean="0"/>
              <a:t>, RCN Radio Colombia and more </a:t>
            </a:r>
            <a:r>
              <a:rPr lang="es-ES" dirty="0" err="1" smtClean="0"/>
              <a:t>than</a:t>
            </a:r>
            <a:r>
              <a:rPr lang="es-ES" dirty="0" smtClean="0"/>
              <a:t> 10 </a:t>
            </a:r>
            <a:r>
              <a:rPr lang="es-ES" dirty="0" err="1" smtClean="0"/>
              <a:t>newspapers</a:t>
            </a:r>
            <a:r>
              <a:rPr lang="es-ES" dirty="0" smtClean="0"/>
              <a:t>.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90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the Smart Cupboard approach</a:t>
            </a:r>
            <a:endParaRPr lang="en-GB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4" y="2383339"/>
            <a:ext cx="8745576" cy="2344897"/>
          </a:xfr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55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Door Sensor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90" y="1825625"/>
            <a:ext cx="5755220" cy="4351338"/>
          </a:xfr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74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 of the Connections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702" y="1825625"/>
            <a:ext cx="6530595" cy="4351338"/>
          </a:xfr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94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Use of Smart Cupboard: Sequence of Actions</a:t>
            </a:r>
            <a:endParaRPr lang="en-GB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998" y="1825625"/>
            <a:ext cx="3904003" cy="4351338"/>
          </a:xfr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24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</a:p>
          <a:p>
            <a:r>
              <a:rPr lang="en-GB" dirty="0" smtClean="0"/>
              <a:t>Distributed systems for measuring IoT devices for measuring memory in Activity of Daily Life</a:t>
            </a:r>
            <a:endParaRPr lang="en-GB" dirty="0"/>
          </a:p>
          <a:p>
            <a:r>
              <a:rPr lang="en-GB" dirty="0" smtClean="0"/>
              <a:t>Two Case Studies:</a:t>
            </a:r>
          </a:p>
          <a:p>
            <a:pPr lvl="1"/>
            <a:r>
              <a:rPr lang="en-GB" dirty="0" smtClean="0"/>
              <a:t>Assessment of Navigation patterns for measuring memory and disorientation in 3D simulations</a:t>
            </a:r>
          </a:p>
          <a:p>
            <a:pPr lvl="1"/>
            <a:r>
              <a:rPr lang="en-GB" dirty="0" smtClean="0"/>
              <a:t>Real and novel smart cupboard in kitchen for measuring Memory</a:t>
            </a:r>
          </a:p>
          <a:p>
            <a:r>
              <a:rPr lang="en-GB" dirty="0" smtClean="0"/>
              <a:t>Application of Human-centric Artificial Intelligence</a:t>
            </a:r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41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47140"/>
            <a:ext cx="7886700" cy="7675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User Forgets the Location of something- Detection</a:t>
            </a:r>
            <a:endParaRPr lang="en-GB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1" y="1111908"/>
            <a:ext cx="4655634" cy="5229897"/>
          </a:xfr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7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72621"/>
            <a:ext cx="7683541" cy="10131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User keeps looking inside a compartment for a long time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68" y="1328150"/>
            <a:ext cx="4440407" cy="5106468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1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Details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05" y="1429277"/>
            <a:ext cx="6827790" cy="4747686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49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Cupboard Assembled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866" y="1825625"/>
            <a:ext cx="6230267" cy="4351338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06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Experimentation 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34342"/>
            <a:ext cx="7886700" cy="3287866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24</a:t>
            </a:fld>
            <a:endParaRPr lang="en-GB"/>
          </a:p>
        </p:txBody>
      </p:sp>
      <p:sp>
        <p:nvSpPr>
          <p:cNvPr id="6" name="CuadroTexto 5"/>
          <p:cNvSpPr txBox="1"/>
          <p:nvPr/>
        </p:nvSpPr>
        <p:spPr>
          <a:xfrm>
            <a:off x="1291959" y="1690689"/>
            <a:ext cx="5019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Order of Objects in the Experimentation </a:t>
            </a:r>
          </a:p>
          <a:p>
            <a:r>
              <a:rPr lang="en-US" b="1" dirty="0" smtClean="0"/>
              <a:t>(random to avoid reasoning for retrieving location)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9189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Distribution of Food for Experiments</a:t>
            </a:r>
            <a:endParaRPr lang="en-GB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121" y="1825625"/>
            <a:ext cx="5825758" cy="4351338"/>
          </a:xfr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35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Test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89554"/>
            <a:ext cx="7886700" cy="2059145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26</a:t>
            </a:fld>
            <a:endParaRPr lang="en-GB"/>
          </a:p>
        </p:txBody>
      </p:sp>
      <p:sp>
        <p:nvSpPr>
          <p:cNvPr id="6" name="CuadroTexto 5"/>
          <p:cNvSpPr txBox="1"/>
          <p:nvPr/>
        </p:nvSpPr>
        <p:spPr>
          <a:xfrm>
            <a:off x="628650" y="1463869"/>
            <a:ext cx="6518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Test of Face-Name pairs </a:t>
            </a:r>
          </a:p>
          <a:p>
            <a:r>
              <a:rPr lang="en-US" b="1" dirty="0" smtClean="0"/>
              <a:t>(well-known and validated in the literature)</a:t>
            </a:r>
            <a:endParaRPr lang="en-GB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628650" y="4328843"/>
            <a:ext cx="851899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Self-reported test</a:t>
            </a:r>
          </a:p>
          <a:p>
            <a:r>
              <a:rPr lang="en-US" dirty="0" smtClean="0"/>
              <a:t>- Do </a:t>
            </a:r>
            <a:r>
              <a:rPr lang="en-US" dirty="0"/>
              <a:t>you have difficulty in remembering people’s names or </a:t>
            </a:r>
            <a:r>
              <a:rPr lang="en-US" dirty="0" smtClean="0"/>
              <a:t>phone numbers?</a:t>
            </a:r>
          </a:p>
          <a:p>
            <a:r>
              <a:rPr lang="en-US" dirty="0" smtClean="0"/>
              <a:t>- How </a:t>
            </a:r>
            <a:r>
              <a:rPr lang="en-US" dirty="0"/>
              <a:t>often do you find yourself trying to remember the location of everyday items (e.g.,</a:t>
            </a:r>
          </a:p>
          <a:p>
            <a:r>
              <a:rPr lang="en-GB" dirty="0"/>
              <a:t>your keys, wallet, glasses, etc</a:t>
            </a:r>
            <a:r>
              <a:rPr lang="en-GB" dirty="0" smtClean="0"/>
              <a:t>.)?</a:t>
            </a:r>
          </a:p>
          <a:p>
            <a:r>
              <a:rPr lang="en-US" dirty="0" smtClean="0"/>
              <a:t>- How </a:t>
            </a:r>
            <a:r>
              <a:rPr lang="en-US" dirty="0"/>
              <a:t>often do you have to replace passwords (numerical or </a:t>
            </a:r>
            <a:r>
              <a:rPr lang="en-US" dirty="0" smtClean="0"/>
              <a:t>verbal) because </a:t>
            </a:r>
            <a:r>
              <a:rPr lang="en-US" dirty="0"/>
              <a:t>you’ve </a:t>
            </a:r>
            <a:endParaRPr lang="en-US" dirty="0" smtClean="0"/>
          </a:p>
          <a:p>
            <a:r>
              <a:rPr lang="en-US" dirty="0" smtClean="0"/>
              <a:t>forgotten </a:t>
            </a:r>
            <a:r>
              <a:rPr lang="en-US" dirty="0"/>
              <a:t>the original one</a:t>
            </a:r>
            <a:r>
              <a:rPr lang="en-US" dirty="0" smtClean="0"/>
              <a:t>?</a:t>
            </a:r>
          </a:p>
          <a:p>
            <a:r>
              <a:rPr lang="en-US" dirty="0" smtClean="0"/>
              <a:t>- How </a:t>
            </a:r>
            <a:r>
              <a:rPr lang="en-US" dirty="0"/>
              <a:t>often do you find yourself asking questions like,</a:t>
            </a:r>
          </a:p>
          <a:p>
            <a:r>
              <a:rPr lang="en-US" dirty="0"/>
              <a:t>“What was I about to do next</a:t>
            </a:r>
            <a:r>
              <a:rPr lang="en-US" dirty="0" smtClean="0"/>
              <a:t>?”</a:t>
            </a:r>
          </a:p>
          <a:p>
            <a:r>
              <a:rPr lang="en-US" b="1" dirty="0" smtClean="0"/>
              <a:t>…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3218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Accuracies of Smart cupboard and Face-names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621792"/>
            <a:ext cx="7886700" cy="2759004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47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Accuracies of Smart cupboard and Face-names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348660"/>
            <a:ext cx="7886700" cy="3305267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74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Reaction Times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670186"/>
            <a:ext cx="7886700" cy="2662215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95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GB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487425"/>
            <a:ext cx="7886700" cy="46895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Problem:</a:t>
            </a:r>
          </a:p>
          <a:p>
            <a:r>
              <a:rPr lang="en-US" dirty="0" smtClean="0"/>
              <a:t>Alzheimer is one of the most prevalent disorders</a:t>
            </a:r>
          </a:p>
          <a:p>
            <a:r>
              <a:rPr lang="en-US" dirty="0" smtClean="0"/>
              <a:t>The main symptom is loss of memory</a:t>
            </a:r>
          </a:p>
          <a:p>
            <a:r>
              <a:rPr lang="en-US" dirty="0" smtClean="0"/>
              <a:t>Measuring memory requires effort from the subjects</a:t>
            </a:r>
          </a:p>
          <a:p>
            <a:r>
              <a:rPr lang="en-US" dirty="0" smtClean="0"/>
              <a:t>Continuous Tracking memory usually requires a high level of commitment</a:t>
            </a:r>
          </a:p>
          <a:p>
            <a:pPr marL="0" indent="0">
              <a:buNone/>
            </a:pPr>
            <a:r>
              <a:rPr lang="en-US" b="1" dirty="0" smtClean="0"/>
              <a:t>Proposed solution:</a:t>
            </a:r>
            <a:endParaRPr lang="en-US" b="1" dirty="0"/>
          </a:p>
          <a:p>
            <a:r>
              <a:rPr lang="en-US" dirty="0" smtClean="0"/>
              <a:t>Internet of Things (</a:t>
            </a:r>
            <a:r>
              <a:rPr lang="en-US" dirty="0" err="1" smtClean="0"/>
              <a:t>IoT</a:t>
            </a:r>
            <a:r>
              <a:rPr lang="en-US" dirty="0" smtClean="0"/>
              <a:t>) devices for tracking memory of people by just analyzing their daily activities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66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Reaction Times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643559"/>
            <a:ext cx="7886700" cy="2715469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53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 time in </a:t>
            </a:r>
            <a:r>
              <a:rPr lang="en-US" dirty="0"/>
              <a:t>s</a:t>
            </a:r>
            <a:r>
              <a:rPr lang="en-US" dirty="0" smtClean="0"/>
              <a:t>mart cupboard and Age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600585"/>
            <a:ext cx="7886700" cy="2801418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3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 time in smart cupboard and Age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606493"/>
            <a:ext cx="7886700" cy="2789602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45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Smart Cupboard and Self-Reported Test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726208"/>
            <a:ext cx="7886700" cy="2550172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79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Smart Cupboard and Self-Reported Test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350912"/>
            <a:ext cx="7886700" cy="3300764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56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Human-Centric Artificial Intelligence in smart kitchens</a:t>
            </a:r>
            <a:endParaRPr lang="en-GB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Reference:</a:t>
            </a:r>
          </a:p>
          <a:p>
            <a:pPr lvl="1"/>
            <a:r>
              <a:rPr lang="es-ES" dirty="0"/>
              <a:t>García-Magariño, I., </a:t>
            </a:r>
            <a:r>
              <a:rPr lang="es-ES" dirty="0" err="1"/>
              <a:t>Muttukrishnan</a:t>
            </a:r>
            <a:r>
              <a:rPr lang="es-ES" dirty="0"/>
              <a:t>, R., &amp; </a:t>
            </a:r>
            <a:r>
              <a:rPr lang="es-ES" dirty="0" err="1"/>
              <a:t>Lloret</a:t>
            </a:r>
            <a:r>
              <a:rPr lang="es-ES" dirty="0"/>
              <a:t>, J. (2019). </a:t>
            </a:r>
            <a:r>
              <a:rPr lang="es-ES" dirty="0">
                <a:hlinkClick r:id="rId2"/>
              </a:rPr>
              <a:t>Human-</a:t>
            </a:r>
            <a:r>
              <a:rPr lang="es-ES" dirty="0" err="1">
                <a:hlinkClick r:id="rId2"/>
              </a:rPr>
              <a:t>centric</a:t>
            </a:r>
            <a:r>
              <a:rPr lang="es-ES" dirty="0">
                <a:hlinkClick r:id="rId2"/>
              </a:rPr>
              <a:t> AI </a:t>
            </a:r>
            <a:r>
              <a:rPr lang="es-ES" dirty="0" err="1">
                <a:hlinkClick r:id="rId2"/>
              </a:rPr>
              <a:t>for</a:t>
            </a:r>
            <a:r>
              <a:rPr lang="es-ES" dirty="0">
                <a:hlinkClick r:id="rId2"/>
              </a:rPr>
              <a:t> </a:t>
            </a:r>
            <a:r>
              <a:rPr lang="es-ES" dirty="0" err="1">
                <a:hlinkClick r:id="rId2"/>
              </a:rPr>
              <a:t>trustworthy</a:t>
            </a:r>
            <a:r>
              <a:rPr lang="es-ES" dirty="0">
                <a:hlinkClick r:id="rId2"/>
              </a:rPr>
              <a:t> </a:t>
            </a:r>
            <a:r>
              <a:rPr lang="es-ES" dirty="0" err="1">
                <a:hlinkClick r:id="rId2"/>
              </a:rPr>
              <a:t>IoT</a:t>
            </a:r>
            <a:r>
              <a:rPr lang="es-ES" dirty="0">
                <a:hlinkClick r:id="rId2"/>
              </a:rPr>
              <a:t> </a:t>
            </a:r>
            <a:r>
              <a:rPr lang="es-ES" dirty="0" err="1">
                <a:hlinkClick r:id="rId2"/>
              </a:rPr>
              <a:t>systems</a:t>
            </a:r>
            <a:r>
              <a:rPr lang="es-ES" dirty="0">
                <a:hlinkClick r:id="rId2"/>
              </a:rPr>
              <a:t> </a:t>
            </a:r>
            <a:r>
              <a:rPr lang="es-ES" dirty="0" err="1">
                <a:hlinkClick r:id="rId2"/>
              </a:rPr>
              <a:t>with</a:t>
            </a:r>
            <a:r>
              <a:rPr lang="es-ES" dirty="0">
                <a:hlinkClick r:id="rId2"/>
              </a:rPr>
              <a:t> </a:t>
            </a:r>
            <a:r>
              <a:rPr lang="es-ES" dirty="0" err="1">
                <a:hlinkClick r:id="rId2"/>
              </a:rPr>
              <a:t>explainable</a:t>
            </a:r>
            <a:r>
              <a:rPr lang="es-ES" dirty="0">
                <a:hlinkClick r:id="rId2"/>
              </a:rPr>
              <a:t> </a:t>
            </a:r>
            <a:r>
              <a:rPr lang="es-ES" dirty="0" err="1">
                <a:hlinkClick r:id="rId2"/>
              </a:rPr>
              <a:t>multilayer</a:t>
            </a:r>
            <a:r>
              <a:rPr lang="es-ES" dirty="0">
                <a:hlinkClick r:id="rId2"/>
              </a:rPr>
              <a:t> </a:t>
            </a:r>
            <a:r>
              <a:rPr lang="es-ES" dirty="0" err="1">
                <a:hlinkClick r:id="rId2"/>
              </a:rPr>
              <a:t>perceptrons</a:t>
            </a:r>
            <a:r>
              <a:rPr lang="es-ES" dirty="0">
                <a:hlinkClick r:id="rId2"/>
              </a:rPr>
              <a:t> </a:t>
            </a:r>
            <a:r>
              <a:rPr lang="es-ES" dirty="0"/>
              <a:t>. IEEE Access, 7 (1), </a:t>
            </a:r>
            <a:r>
              <a:rPr lang="es-ES" dirty="0" smtClean="0"/>
              <a:t>125562-125574</a:t>
            </a:r>
          </a:p>
          <a:p>
            <a:r>
              <a:rPr lang="es-ES" dirty="0" smtClean="0"/>
              <a:t>International </a:t>
            </a:r>
            <a:r>
              <a:rPr lang="es-ES" dirty="0" err="1" smtClean="0"/>
              <a:t>Collaboration</a:t>
            </a:r>
            <a:endParaRPr lang="es-ES" dirty="0" smtClean="0"/>
          </a:p>
          <a:p>
            <a:pPr lvl="1"/>
            <a:r>
              <a:rPr lang="es-ES" dirty="0" err="1" smtClean="0"/>
              <a:t>University</a:t>
            </a:r>
            <a:r>
              <a:rPr lang="es-ES" dirty="0" smtClean="0"/>
              <a:t> Complutense of Madrid, </a:t>
            </a:r>
            <a:r>
              <a:rPr lang="es-ES" dirty="0" err="1" smtClean="0"/>
              <a:t>Spain</a:t>
            </a:r>
            <a:endParaRPr lang="es-ES" dirty="0" smtClean="0"/>
          </a:p>
          <a:p>
            <a:pPr lvl="1"/>
            <a:r>
              <a:rPr lang="es-ES" b="1" dirty="0" smtClean="0"/>
              <a:t>City, </a:t>
            </a:r>
            <a:r>
              <a:rPr lang="es-ES" b="1" dirty="0" err="1" smtClean="0"/>
              <a:t>University</a:t>
            </a:r>
            <a:r>
              <a:rPr lang="es-ES" b="1" dirty="0" smtClean="0"/>
              <a:t> of London</a:t>
            </a:r>
            <a:r>
              <a:rPr lang="es-ES" dirty="0" smtClean="0"/>
              <a:t>, </a:t>
            </a:r>
            <a:r>
              <a:rPr lang="es-ES" dirty="0" err="1" smtClean="0"/>
              <a:t>United</a:t>
            </a:r>
            <a:r>
              <a:rPr lang="es-ES" dirty="0" smtClean="0"/>
              <a:t> </a:t>
            </a:r>
            <a:r>
              <a:rPr lang="es-ES" dirty="0" err="1" smtClean="0"/>
              <a:t>Kingdom</a:t>
            </a:r>
            <a:endParaRPr lang="es-ES" dirty="0" smtClean="0"/>
          </a:p>
          <a:p>
            <a:pPr lvl="1"/>
            <a:r>
              <a:rPr lang="es-ES" dirty="0" err="1" smtClean="0"/>
              <a:t>Polytechnical</a:t>
            </a:r>
            <a:r>
              <a:rPr lang="es-ES" dirty="0" smtClean="0"/>
              <a:t> </a:t>
            </a:r>
            <a:r>
              <a:rPr lang="es-ES" dirty="0" err="1" smtClean="0"/>
              <a:t>University</a:t>
            </a:r>
            <a:r>
              <a:rPr lang="es-ES" dirty="0" smtClean="0"/>
              <a:t> of Valencia, </a:t>
            </a:r>
            <a:r>
              <a:rPr lang="es-ES" dirty="0" err="1" smtClean="0"/>
              <a:t>Spain</a:t>
            </a:r>
            <a:endParaRPr lang="es-ES" dirty="0" smtClean="0"/>
          </a:p>
          <a:p>
            <a:r>
              <a:rPr lang="es-ES" dirty="0" smtClean="0"/>
              <a:t>Concept:</a:t>
            </a:r>
          </a:p>
          <a:p>
            <a:pPr lvl="1"/>
            <a:r>
              <a:rPr lang="es-ES" dirty="0" smtClean="0"/>
              <a:t>Auto-</a:t>
            </a:r>
            <a:r>
              <a:rPr lang="es-ES" dirty="0" err="1" smtClean="0"/>
              <a:t>generate</a:t>
            </a:r>
            <a:r>
              <a:rPr lang="es-ES" dirty="0" smtClean="0"/>
              <a:t> </a:t>
            </a:r>
            <a:r>
              <a:rPr lang="es-ES" dirty="0" err="1" smtClean="0"/>
              <a:t>easy</a:t>
            </a:r>
            <a:r>
              <a:rPr lang="es-ES" dirty="0" smtClean="0"/>
              <a:t>-to-</a:t>
            </a:r>
            <a:r>
              <a:rPr lang="es-ES" dirty="0" err="1" smtClean="0"/>
              <a:t>understand</a:t>
            </a:r>
            <a:r>
              <a:rPr lang="es-ES" dirty="0" smtClean="0"/>
              <a:t> </a:t>
            </a:r>
            <a:r>
              <a:rPr lang="es-ES" dirty="0" err="1" smtClean="0"/>
              <a:t>explanations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21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0"/>
            <a:ext cx="4169664" cy="6446077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36</a:t>
            </a:fld>
            <a:endParaRPr lang="en-GB"/>
          </a:p>
        </p:txBody>
      </p:sp>
      <p:sp>
        <p:nvSpPr>
          <p:cNvPr id="3" name="CuadroTexto 2"/>
          <p:cNvSpPr txBox="1"/>
          <p:nvPr/>
        </p:nvSpPr>
        <p:spPr>
          <a:xfrm>
            <a:off x="6052457" y="1123406"/>
            <a:ext cx="28250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Approach for experimenting</a:t>
            </a:r>
          </a:p>
          <a:p>
            <a:r>
              <a:rPr lang="en-GB" dirty="0" smtClean="0"/>
              <a:t>HAI algorithms in simulated</a:t>
            </a:r>
          </a:p>
          <a:p>
            <a:r>
              <a:rPr lang="en-GB" dirty="0"/>
              <a:t>s</a:t>
            </a:r>
            <a:r>
              <a:rPr lang="en-GB" dirty="0" smtClean="0"/>
              <a:t>mart kitchens</a:t>
            </a:r>
          </a:p>
        </p:txBody>
      </p:sp>
    </p:spTree>
    <p:extLst>
      <p:ext uri="{BB962C8B-B14F-4D97-AF65-F5344CB8AC3E}">
        <p14:creationId xmlns:p14="http://schemas.microsoft.com/office/powerpoint/2010/main" val="112908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7" y="365126"/>
            <a:ext cx="7079874" cy="5811837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84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Esquema</a:t>
            </a:r>
            <a:r>
              <a:rPr lang="en-US" dirty="0" smtClean="0"/>
              <a:t> de Red Neuronal MLP</a:t>
            </a:r>
            <a:endParaRPr lang="en-U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271929"/>
            <a:ext cx="5086949" cy="4435050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8609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" y="0"/>
            <a:ext cx="3755136" cy="6849431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52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8778" y="0"/>
            <a:ext cx="8893302" cy="950976"/>
          </a:xfrm>
        </p:spPr>
        <p:txBody>
          <a:bodyPr>
            <a:normAutofit/>
          </a:bodyPr>
          <a:lstStyle/>
          <a:p>
            <a:r>
              <a:rPr lang="en-GB" sz="4000" dirty="0" err="1" smtClean="0"/>
              <a:t>IoT</a:t>
            </a:r>
            <a:r>
              <a:rPr lang="en-GB" sz="4000" dirty="0" smtClean="0"/>
              <a:t> for Measuring Activities in Daily Life</a:t>
            </a:r>
            <a:endParaRPr lang="en-GB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8255" y="950976"/>
            <a:ext cx="8297095" cy="51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/>
              <a:t>Actions that they reflect they forget something:</a:t>
            </a:r>
          </a:p>
          <a:p>
            <a:r>
              <a:rPr lang="en-US" dirty="0"/>
              <a:t>where they left some keys, their shoes, clothes or </a:t>
            </a:r>
            <a:r>
              <a:rPr lang="en-US" dirty="0" smtClean="0"/>
              <a:t>food</a:t>
            </a:r>
          </a:p>
          <a:p>
            <a:r>
              <a:rPr lang="en-US" dirty="0"/>
              <a:t>whether they have changed their </a:t>
            </a:r>
            <a:r>
              <a:rPr lang="en-US" dirty="0" smtClean="0"/>
              <a:t>clothes</a:t>
            </a:r>
          </a:p>
          <a:p>
            <a:r>
              <a:rPr lang="en-US" dirty="0" smtClean="0"/>
              <a:t>whether </a:t>
            </a:r>
            <a:r>
              <a:rPr lang="en-US" dirty="0"/>
              <a:t>they have had a </a:t>
            </a:r>
            <a:r>
              <a:rPr lang="en-US" dirty="0" smtClean="0"/>
              <a:t>shower</a:t>
            </a:r>
          </a:p>
          <a:p>
            <a:pPr marL="0" indent="0">
              <a:buNone/>
            </a:pPr>
            <a:r>
              <a:rPr lang="en-US" b="1" dirty="0"/>
              <a:t>Most of these actions can be tracked by </a:t>
            </a:r>
            <a:r>
              <a:rPr lang="en-US" b="1" dirty="0" err="1"/>
              <a:t>IoT</a:t>
            </a:r>
            <a:r>
              <a:rPr lang="en-US" b="1" dirty="0"/>
              <a:t> devices in </a:t>
            </a:r>
            <a:r>
              <a:rPr lang="en-US" b="1" dirty="0" smtClean="0"/>
              <a:t>houses</a:t>
            </a:r>
          </a:p>
          <a:p>
            <a:r>
              <a:rPr lang="en-US" dirty="0" smtClean="0"/>
              <a:t>Presence Sensors</a:t>
            </a:r>
          </a:p>
          <a:p>
            <a:r>
              <a:rPr lang="en-US" dirty="0" smtClean="0"/>
              <a:t>Smart cupboards</a:t>
            </a:r>
          </a:p>
          <a:p>
            <a:r>
              <a:rPr lang="en-US" dirty="0" smtClean="0"/>
              <a:t>Smart wardrobes</a:t>
            </a:r>
          </a:p>
          <a:p>
            <a:r>
              <a:rPr lang="en-US" dirty="0" smtClean="0"/>
              <a:t>Smart taps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83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" y="238086"/>
            <a:ext cx="5505717" cy="6118265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47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Smart Kitchen Simulator</a:t>
            </a:r>
            <a:br>
              <a:rPr lang="en-GB" dirty="0" smtClean="0"/>
            </a:br>
            <a:r>
              <a:rPr lang="en-GB" dirty="0" smtClean="0"/>
              <a:t>(training phase)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42" y="1825625"/>
            <a:ext cx="6898916" cy="4351338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13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Auto-generated explanation for the learned model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5" y="1825625"/>
            <a:ext cx="6758590" cy="4351338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11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Auto-generated explanation for one meal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31" y="1825625"/>
            <a:ext cx="6686937" cy="4351338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57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Adjusting Neural Network parameters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11" y="1825625"/>
            <a:ext cx="5594577" cy="4351338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53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1056" y="365126"/>
            <a:ext cx="3377184" cy="4280026"/>
          </a:xfrm>
        </p:spPr>
        <p:txBody>
          <a:bodyPr>
            <a:normAutofit/>
          </a:bodyPr>
          <a:lstStyle/>
          <a:p>
            <a:r>
              <a:rPr lang="en-GB" b="1" dirty="0" smtClean="0"/>
              <a:t>Results about HAI auto-generated explanations </a:t>
            </a:r>
            <a:endParaRPr lang="en-GB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7" y="263490"/>
            <a:ext cx="5129017" cy="6092861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02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Classification Metrics Results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25" y="1825625"/>
            <a:ext cx="7090350" cy="4351338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64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 and Future Work</a:t>
            </a:r>
            <a:endParaRPr lang="en-GB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IoT</a:t>
            </a:r>
            <a:r>
              <a:rPr lang="en-GB" dirty="0" smtClean="0"/>
              <a:t> for tracking memory in Activities of Daily Life</a:t>
            </a:r>
          </a:p>
          <a:p>
            <a:r>
              <a:rPr lang="en-GB" dirty="0" smtClean="0"/>
              <a:t>Simulated navigation patterns</a:t>
            </a:r>
          </a:p>
          <a:p>
            <a:r>
              <a:rPr lang="en-GB" dirty="0" smtClean="0"/>
              <a:t>Real Smart-cupboards</a:t>
            </a:r>
          </a:p>
          <a:p>
            <a:r>
              <a:rPr lang="en-GB" dirty="0" smtClean="0"/>
              <a:t>Human-centric artificial intelligence can be applied (e.g. with explainable multi-layer </a:t>
            </a:r>
            <a:r>
              <a:rPr lang="en-GB" dirty="0" err="1" smtClean="0"/>
              <a:t>perceptrons</a:t>
            </a:r>
            <a:r>
              <a:rPr lang="en-GB" dirty="0" smtClean="0"/>
              <a:t>)</a:t>
            </a:r>
          </a:p>
          <a:p>
            <a:r>
              <a:rPr lang="en-GB" dirty="0" smtClean="0"/>
              <a:t>Future: Development of more techniques for measuring memory with </a:t>
            </a:r>
            <a:r>
              <a:rPr lang="en-GB" dirty="0" err="1" smtClean="0"/>
              <a:t>IoT</a:t>
            </a:r>
            <a:r>
              <a:rPr lang="en-GB" dirty="0" smtClean="0"/>
              <a:t>, E.g.:</a:t>
            </a:r>
          </a:p>
          <a:p>
            <a:pPr lvl="1"/>
            <a:r>
              <a:rPr lang="en-GB" dirty="0" smtClean="0"/>
              <a:t>Smart taps</a:t>
            </a:r>
          </a:p>
          <a:p>
            <a:pPr lvl="1"/>
            <a:r>
              <a:rPr lang="en-GB" dirty="0" smtClean="0"/>
              <a:t>Curtain sensors in doors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3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Algorithms for assessing memory and detecting disorientation</a:t>
            </a:r>
            <a:endParaRPr lang="en-GB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Reference:</a:t>
            </a:r>
          </a:p>
          <a:p>
            <a:pPr marL="0" indent="0">
              <a:buNone/>
            </a:pPr>
            <a:r>
              <a:rPr lang="es-ES" dirty="0"/>
              <a:t>García-Magariño, I., Cárdenas, M., Gómez-Sanz, J., &amp; Pérez Díez (2019). Framework-</a:t>
            </a:r>
            <a:r>
              <a:rPr lang="es-ES" dirty="0" err="1"/>
              <a:t>supported</a:t>
            </a:r>
            <a:r>
              <a:rPr lang="es-ES" dirty="0"/>
              <a:t> </a:t>
            </a:r>
            <a:r>
              <a:rPr lang="es-ES" dirty="0" err="1"/>
              <a:t>mechanism</a:t>
            </a:r>
            <a:r>
              <a:rPr lang="es-ES" dirty="0"/>
              <a:t> of </a:t>
            </a:r>
            <a:r>
              <a:rPr lang="es-ES" dirty="0" err="1"/>
              <a:t>testing</a:t>
            </a:r>
            <a:r>
              <a:rPr lang="es-ES" dirty="0"/>
              <a:t> </a:t>
            </a:r>
            <a:r>
              <a:rPr lang="es-ES" dirty="0" err="1"/>
              <a:t>algorithms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assessing</a:t>
            </a:r>
            <a:r>
              <a:rPr lang="es-ES" dirty="0"/>
              <a:t> </a:t>
            </a:r>
            <a:r>
              <a:rPr lang="es-ES" dirty="0" err="1"/>
              <a:t>memory</a:t>
            </a:r>
            <a:r>
              <a:rPr lang="es-ES" dirty="0"/>
              <a:t> and </a:t>
            </a:r>
            <a:r>
              <a:rPr lang="es-ES" dirty="0" err="1"/>
              <a:t>detecting</a:t>
            </a:r>
            <a:r>
              <a:rPr lang="es-ES" dirty="0"/>
              <a:t> </a:t>
            </a:r>
            <a:r>
              <a:rPr lang="es-ES" dirty="0" err="1"/>
              <a:t>disorientation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IoT</a:t>
            </a:r>
            <a:r>
              <a:rPr lang="es-ES" dirty="0"/>
              <a:t> </a:t>
            </a:r>
            <a:r>
              <a:rPr lang="es-ES" dirty="0" err="1"/>
              <a:t>sensors</a:t>
            </a:r>
            <a:r>
              <a:rPr lang="es-ES" dirty="0"/>
              <a:t> . In 5th IEEE </a:t>
            </a:r>
            <a:r>
              <a:rPr lang="es-ES" dirty="0" err="1"/>
              <a:t>World</a:t>
            </a:r>
            <a:r>
              <a:rPr lang="es-ES" dirty="0"/>
              <a:t> </a:t>
            </a:r>
            <a:r>
              <a:rPr lang="es-ES" dirty="0" err="1"/>
              <a:t>Forum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Internet of </a:t>
            </a:r>
            <a:r>
              <a:rPr lang="es-ES" dirty="0" err="1"/>
              <a:t>Things</a:t>
            </a:r>
            <a:r>
              <a:rPr lang="es-ES" dirty="0"/>
              <a:t> (WF-</a:t>
            </a:r>
            <a:r>
              <a:rPr lang="es-ES" dirty="0" err="1"/>
              <a:t>IoT</a:t>
            </a:r>
            <a:r>
              <a:rPr lang="es-ES" dirty="0"/>
              <a:t>) 2019. Limerick, </a:t>
            </a:r>
            <a:r>
              <a:rPr lang="es-ES" dirty="0" err="1"/>
              <a:t>Ireland</a:t>
            </a:r>
            <a:r>
              <a:rPr lang="es-ES" dirty="0"/>
              <a:t>, </a:t>
            </a:r>
            <a:r>
              <a:rPr lang="es-ES" dirty="0" err="1"/>
              <a:t>April</a:t>
            </a:r>
            <a:r>
              <a:rPr lang="es-ES" dirty="0"/>
              <a:t> 15-18 2019. </a:t>
            </a:r>
            <a:r>
              <a:rPr lang="es-ES" dirty="0" smtClean="0"/>
              <a:t>IEEE</a:t>
            </a:r>
          </a:p>
          <a:p>
            <a:pPr marL="0" indent="0">
              <a:buNone/>
            </a:pPr>
            <a:r>
              <a:rPr lang="es-ES" dirty="0" err="1" smtClean="0"/>
              <a:t>Main</a:t>
            </a:r>
            <a:r>
              <a:rPr lang="es-ES" dirty="0" smtClean="0"/>
              <a:t> </a:t>
            </a:r>
            <a:r>
              <a:rPr lang="es-ES" dirty="0" err="1" smtClean="0"/>
              <a:t>aspects</a:t>
            </a:r>
            <a:r>
              <a:rPr lang="es-ES" dirty="0" smtClean="0"/>
              <a:t>:</a:t>
            </a:r>
          </a:p>
          <a:p>
            <a:pPr>
              <a:buFontTx/>
              <a:buChar char="-"/>
            </a:pPr>
            <a:r>
              <a:rPr lang="es-ES" dirty="0" smtClean="0"/>
              <a:t>Use of </a:t>
            </a:r>
            <a:r>
              <a:rPr lang="es-ES" dirty="0" err="1" smtClean="0"/>
              <a:t>Presence</a:t>
            </a:r>
            <a:r>
              <a:rPr lang="es-ES" dirty="0" smtClean="0"/>
              <a:t> </a:t>
            </a:r>
            <a:r>
              <a:rPr lang="es-ES" dirty="0" err="1" smtClean="0"/>
              <a:t>sensors</a:t>
            </a:r>
            <a:endParaRPr lang="es-ES" dirty="0" smtClean="0"/>
          </a:p>
          <a:p>
            <a:pPr>
              <a:buFontTx/>
              <a:buChar char="-"/>
            </a:pPr>
            <a:r>
              <a:rPr lang="en-GB" dirty="0" smtClean="0"/>
              <a:t>Detecting Navigation Patterns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65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7690" y="182247"/>
            <a:ext cx="7771638" cy="73215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Navigation patterns simulated in AIDE 3D simulation platform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" y="1158840"/>
            <a:ext cx="5610371" cy="5477292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6</a:t>
            </a:fld>
            <a:endParaRPr lang="en-GB"/>
          </a:p>
        </p:txBody>
      </p:sp>
      <p:sp>
        <p:nvSpPr>
          <p:cNvPr id="6" name="CuadroTexto 5"/>
          <p:cNvSpPr txBox="1"/>
          <p:nvPr/>
        </p:nvSpPr>
        <p:spPr>
          <a:xfrm>
            <a:off x="6557554" y="1915885"/>
            <a:ext cx="2264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AIDE </a:t>
            </a:r>
            <a:r>
              <a:rPr lang="en-GB" b="1" dirty="0"/>
              <a:t>(developed by </a:t>
            </a:r>
            <a:r>
              <a:rPr lang="en-GB" b="1" dirty="0" err="1"/>
              <a:t>Grasia</a:t>
            </a:r>
            <a:r>
              <a:rPr lang="en-GB" b="1" dirty="0"/>
              <a:t> research group)</a:t>
            </a:r>
          </a:p>
        </p:txBody>
      </p:sp>
    </p:spTree>
    <p:extLst>
      <p:ext uri="{BB962C8B-B14F-4D97-AF65-F5344CB8AC3E}">
        <p14:creationId xmlns:p14="http://schemas.microsoft.com/office/powerpoint/2010/main" val="411011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70" y="1414272"/>
            <a:ext cx="8535662" cy="4456673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79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41" y="1690689"/>
            <a:ext cx="8468514" cy="3763784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40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37632" y="365126"/>
            <a:ext cx="3077718" cy="4950586"/>
          </a:xfrm>
        </p:spPr>
        <p:txBody>
          <a:bodyPr/>
          <a:lstStyle/>
          <a:p>
            <a:r>
              <a:rPr lang="en-GB" dirty="0" smtClean="0"/>
              <a:t>Example of the avatar opening the fridge</a:t>
            </a:r>
            <a:endParaRPr lang="en-GB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365126"/>
            <a:ext cx="4401743" cy="6282169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4F1-3D5F-407B-830F-298FA96F4F0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76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2375</TotalTime>
  <Words>843</Words>
  <Application>Microsoft Office PowerPoint</Application>
  <PresentationFormat>Presentación en pantalla (4:3)</PresentationFormat>
  <Paragraphs>164</Paragraphs>
  <Slides>47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Tema de Office</vt:lpstr>
      <vt:lpstr>Practical Applications of Distributed IoT Systems</vt:lpstr>
      <vt:lpstr>Outline</vt:lpstr>
      <vt:lpstr>Introduction</vt:lpstr>
      <vt:lpstr>IoT for Measuring Activities in Daily Life</vt:lpstr>
      <vt:lpstr>Algorithms for assessing memory and detecting disorientation</vt:lpstr>
      <vt:lpstr>Navigation patterns simulated in AIDE 3D simulation platform</vt:lpstr>
      <vt:lpstr>Presentación de PowerPoint</vt:lpstr>
      <vt:lpstr>Presentación de PowerPoint</vt:lpstr>
      <vt:lpstr>Example of the avatar opening the fridge</vt:lpstr>
      <vt:lpstr>Presentación de PowerPoint</vt:lpstr>
      <vt:lpstr>Modelling avatar behaviors</vt:lpstr>
      <vt:lpstr>Example of information transmitted to ports in simulations</vt:lpstr>
      <vt:lpstr>Example of analysing each simulation</vt:lpstr>
      <vt:lpstr>Results of the analysis of simulated navigation patterns</vt:lpstr>
      <vt:lpstr>A case Study: A smart cupboard</vt:lpstr>
      <vt:lpstr>Overview of the Smart Cupboard approach</vt:lpstr>
      <vt:lpstr>Magnetic Door Sensor</vt:lpstr>
      <vt:lpstr>Schema of the Connections</vt:lpstr>
      <vt:lpstr>Normal Use of Smart Cupboard: Sequence of Actions</vt:lpstr>
      <vt:lpstr>User Forgets the Location of something- Detection</vt:lpstr>
      <vt:lpstr>User keeps looking inside a compartment for a long time</vt:lpstr>
      <vt:lpstr>Implementation Details</vt:lpstr>
      <vt:lpstr>Smart Cupboard Assembled</vt:lpstr>
      <vt:lpstr>Experimentation </vt:lpstr>
      <vt:lpstr>Example of Distribution of Food for Experiments</vt:lpstr>
      <vt:lpstr>Control Test</vt:lpstr>
      <vt:lpstr>Comparison of Accuracies of Smart cupboard and Face-names</vt:lpstr>
      <vt:lpstr>Comparison of Accuracies of Smart cupboard and Face-names</vt:lpstr>
      <vt:lpstr>Comparison of Reaction Times</vt:lpstr>
      <vt:lpstr>Comparison of Reaction Times</vt:lpstr>
      <vt:lpstr>Reaction time in smart cupboard and Age</vt:lpstr>
      <vt:lpstr>Reaction time in smart cupboard and Age</vt:lpstr>
      <vt:lpstr>Comparison of Smart Cupboard and Self-Reported Test</vt:lpstr>
      <vt:lpstr>Comparison of Smart Cupboard and Self-Reported Test</vt:lpstr>
      <vt:lpstr>Human-Centric Artificial Intelligence in smart kitchens</vt:lpstr>
      <vt:lpstr>Presentación de PowerPoint</vt:lpstr>
      <vt:lpstr>Presentación de PowerPoint</vt:lpstr>
      <vt:lpstr>Esquema de Red Neuronal MLP</vt:lpstr>
      <vt:lpstr>Presentación de PowerPoint</vt:lpstr>
      <vt:lpstr>Presentación de PowerPoint</vt:lpstr>
      <vt:lpstr>Smart Kitchen Simulator (training phase)</vt:lpstr>
      <vt:lpstr>Auto-generated explanation for the learned model</vt:lpstr>
      <vt:lpstr>Auto-generated explanation for one meal</vt:lpstr>
      <vt:lpstr>Adjusting Neural Network parameters</vt:lpstr>
      <vt:lpstr>Results about HAI auto-generated explanations </vt:lpstr>
      <vt:lpstr>Classification Metrics Results</vt:lpstr>
      <vt:lpstr>Conclusions and Future Work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of Things for measuring memory and a case study with a smart cupboard</dc:title>
  <dc:creator>Iván García-Magariño</dc:creator>
  <cp:lastModifiedBy>Iván García-Magariño</cp:lastModifiedBy>
  <cp:revision>23</cp:revision>
  <cp:lastPrinted>2020-12-02T18:51:54Z</cp:lastPrinted>
  <dcterms:created xsi:type="dcterms:W3CDTF">2019-11-08T17:37:09Z</dcterms:created>
  <dcterms:modified xsi:type="dcterms:W3CDTF">2021-10-04T10:56:56Z</dcterms:modified>
</cp:coreProperties>
</file>